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Default Extension="wdp" ContentType="image/vnd.ms-photo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7F61-4DAF-A644-AEA8-56944722C93E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06C5B-0DCF-484B-B715-4AB3F0CD7B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http://t2rdemo.herokuapp.com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Grammatical Relations 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Subject, verb, object, prepositions generated by Statistical parser.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Example:        cooperation -  between  - services     </a:t>
            </a:r>
          </a:p>
          <a:p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Semantic Relations: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Agents, patients, </a:t>
            </a:r>
            <a:r>
              <a:rPr lang="en-US" sz="20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experiencer</a:t>
            </a:r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, theme , locations, temporal, goal</a:t>
            </a:r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Example :        John told a story to Mary.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Speaker: John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Utterance: a story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Hearer: to Mary</a:t>
            </a:r>
          </a:p>
          <a:p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NER Entities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LOC, PER, ORG, TMP,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DoppelLab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an immersive, cross-reality virtual environment that serves as an active repository of the multimodal sensor data produced by a building and its inhabitants.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389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955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231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59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142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122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732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34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6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95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722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AppData\Local\Microsoft\Windows\Temporary Internet Files\Content.IE5\18X3X63O\MP900439472[1]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9667"/>
          <a:stretch/>
        </p:blipFill>
        <p:spPr bwMode="auto">
          <a:xfrm>
            <a:off x="-1044" y="-1"/>
            <a:ext cx="9145044" cy="69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43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latin typeface="Segoe Print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Hello, Intuit !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00200"/>
            <a:ext cx="8610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Name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Kimia 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Hassanzadeh</a:t>
            </a:r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Degree: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BSc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. Software Eng. (Iran)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MSc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. Software Eng. &amp; Intelligent Systems (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UofA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Background</a:t>
            </a:r>
            <a:r>
              <a:rPr lang="en-US" sz="24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Semantic Web, Machine Learning, Text Processing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Current: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Software Developer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33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Validation 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066800"/>
            <a:ext cx="84582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 Any character other than 0..9 + - / * .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invalid character ASCII code is not in range [40-57] except 44 , that is  comma “ , “ 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 If * or / appear after opening parenthesis (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Example:   (* and (/ are invalid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3- If number of “ ) “ doesn’t match number of  “ (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</a:t>
            </a:r>
            <a:r>
              <a:rPr lang="en-US" dirty="0" err="1" smtClean="0">
                <a:solidFill>
                  <a:srgbClr val="F2F2F2"/>
                </a:solidFill>
              </a:rPr>
              <a:t>parenthesisStack</a:t>
            </a:r>
            <a:r>
              <a:rPr lang="en-US" dirty="0" smtClean="0">
                <a:solidFill>
                  <a:srgbClr val="F2F2F2"/>
                </a:solidFill>
              </a:rPr>
              <a:t> keeps track of “(“, when parser reads “ ) ” it pops 1 “ ( “ from top of </a:t>
            </a:r>
            <a:r>
              <a:rPr lang="en-US" dirty="0" err="1" smtClean="0">
                <a:solidFill>
                  <a:srgbClr val="F2F2F2"/>
                </a:solidFill>
              </a:rPr>
              <a:t>parenthesisStack</a:t>
            </a:r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4- Multiple decimal points in 1 number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Example:   2.3.5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a Boolean variable </a:t>
            </a:r>
            <a:r>
              <a:rPr lang="en-US" dirty="0" err="1" smtClean="0">
                <a:solidFill>
                  <a:srgbClr val="F2F2F2"/>
                </a:solidFill>
              </a:rPr>
              <a:t>decimalPointExists</a:t>
            </a:r>
            <a:r>
              <a:rPr lang="en-US" dirty="0" smtClean="0">
                <a:solidFill>
                  <a:srgbClr val="F2F2F2"/>
                </a:solidFill>
              </a:rPr>
              <a:t> is used for detecting the first occurrence of “ . ”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5- “ ) ” after decimal point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Example:  (2.) is invalid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6- 	Blank </a:t>
            </a:r>
            <a:r>
              <a:rPr lang="en-US" dirty="0" smtClean="0">
                <a:solidFill>
                  <a:srgbClr val="F2F2F2"/>
                </a:solidFill>
              </a:rPr>
              <a:t>space in equation is also </a:t>
            </a:r>
            <a:r>
              <a:rPr lang="en-US" dirty="0" smtClean="0">
                <a:solidFill>
                  <a:srgbClr val="F2F2F2"/>
                </a:solidFill>
              </a:rPr>
              <a:t>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  Example: 2 +    2 is invalid , 2+2 is 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PostFix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Conversion Algorithm: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4582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Only passes through if character is validated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Using helper Stack and postfix array to convert infix to postfix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Associated Priorities:  “(” : 0 , “)”: 1 , “+”: 2 , “-”: 2 , “/” : 3 , “*”: 4, “number”:4</a:t>
            </a:r>
          </a:p>
          <a:p>
            <a:pPr marL="285750" indent="-285750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if character is Operator (using ASCII code to find out)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- push a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</a:t>
            </a:r>
            <a:r>
              <a:rPr lang="en-US" dirty="0" smtClean="0">
                <a:solidFill>
                  <a:srgbClr val="FF6600"/>
                </a:solidFill>
              </a:rPr>
              <a:t>object </a:t>
            </a:r>
            <a:r>
              <a:rPr lang="en-US" dirty="0" smtClean="0">
                <a:solidFill>
                  <a:srgbClr val="F2F2F2"/>
                </a:solidFill>
              </a:rPr>
              <a:t>with value, type &amp; priority of operand to a </a:t>
            </a:r>
            <a:r>
              <a:rPr lang="en-US" dirty="0" smtClean="0">
                <a:solidFill>
                  <a:srgbClr val="FF6600"/>
                </a:solidFill>
              </a:rPr>
              <a:t>helper </a:t>
            </a:r>
            <a:r>
              <a:rPr lang="en-US" dirty="0" smtClean="0">
                <a:solidFill>
                  <a:srgbClr val="F2F2F2"/>
                </a:solidFill>
              </a:rPr>
              <a:t>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if priority associated to this object is less or equal than top of helper Stack, do a while loop and pop top from helper Stack and push it to </a:t>
            </a:r>
            <a:r>
              <a:rPr lang="en-US" dirty="0" smtClean="0">
                <a:solidFill>
                  <a:srgbClr val="FF6600"/>
                </a:solidFill>
              </a:rPr>
              <a:t>postfix </a:t>
            </a:r>
            <a:r>
              <a:rPr lang="en-US" dirty="0" smtClean="0">
                <a:solidFill>
                  <a:srgbClr val="F2F2F2"/>
                </a:solidFill>
              </a:rPr>
              <a:t>array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 and then push new object to helper Stack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{ value: “+” , type: “Operator”, priority: 2} 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2-else if character </a:t>
            </a:r>
            <a:r>
              <a:rPr lang="en-US" dirty="0" smtClean="0">
                <a:solidFill>
                  <a:srgbClr val="F2F2F2"/>
                </a:solidFill>
              </a:rPr>
              <a:t>is</a:t>
            </a:r>
            <a:r>
              <a:rPr lang="en-US" dirty="0" smtClean="0">
                <a:solidFill>
                  <a:srgbClr val="F2F2F2"/>
                </a:solidFill>
              </a:rPr>
              <a:t> number or </a:t>
            </a:r>
            <a:r>
              <a:rPr lang="en-US" dirty="0" smtClean="0">
                <a:solidFill>
                  <a:srgbClr val="F2F2F2"/>
                </a:solidFill>
              </a:rPr>
              <a:t>d</a:t>
            </a:r>
            <a:r>
              <a:rPr lang="en-US" dirty="0" smtClean="0">
                <a:solidFill>
                  <a:srgbClr val="F2F2F2"/>
                </a:solidFill>
              </a:rPr>
              <a:t>ecimal (</a:t>
            </a:r>
            <a:r>
              <a:rPr lang="en-US" dirty="0" smtClean="0">
                <a:solidFill>
                  <a:srgbClr val="F2F2F2"/>
                </a:solidFill>
              </a:rPr>
              <a:t>using ASCII code to find out</a:t>
            </a:r>
            <a:r>
              <a:rPr lang="en-US" dirty="0" smtClean="0">
                <a:solidFill>
                  <a:srgbClr val="F2F2F2"/>
                </a:solidFill>
              </a:rPr>
              <a:t>)”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</a:t>
            </a:r>
            <a:r>
              <a:rPr lang="en-US" dirty="0" smtClean="0">
                <a:solidFill>
                  <a:srgbClr val="F2F2F2"/>
                </a:solidFill>
              </a:rPr>
              <a:t>- if decimal pop last item from postfix, and append . to it, then push it back to postfix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  </a:t>
            </a:r>
            <a:r>
              <a:rPr lang="en-US" dirty="0" smtClean="0">
                <a:solidFill>
                  <a:srgbClr val="FF6600"/>
                </a:solidFill>
              </a:rPr>
              <a:t>note</a:t>
            </a:r>
            <a:r>
              <a:rPr lang="en-US" dirty="0" smtClean="0">
                <a:solidFill>
                  <a:srgbClr val="F2F2F2"/>
                </a:solidFill>
              </a:rPr>
              <a:t>: .2 is converted to 0.2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	- if it’s a number push an object with its value, type, priority  to postfix.     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{ value: </a:t>
            </a:r>
            <a:r>
              <a:rPr lang="en-US" dirty="0" smtClean="0">
                <a:solidFill>
                  <a:srgbClr val="F2F2F2"/>
                </a:solidFill>
              </a:rPr>
              <a:t>“0.2” </a:t>
            </a:r>
            <a:r>
              <a:rPr lang="en-US" dirty="0" smtClean="0">
                <a:solidFill>
                  <a:srgbClr val="F2F2F2"/>
                </a:solidFill>
              </a:rPr>
              <a:t>, type: “</a:t>
            </a:r>
            <a:r>
              <a:rPr lang="en-US" dirty="0" smtClean="0">
                <a:solidFill>
                  <a:srgbClr val="F2F2F2"/>
                </a:solidFill>
              </a:rPr>
              <a:t>Operand”</a:t>
            </a:r>
            <a:r>
              <a:rPr lang="en-US" dirty="0" smtClean="0">
                <a:solidFill>
                  <a:srgbClr val="F2F2F2"/>
                </a:solidFill>
              </a:rPr>
              <a:t>, priority:</a:t>
            </a:r>
            <a:r>
              <a:rPr lang="en-US" dirty="0" smtClean="0">
                <a:solidFill>
                  <a:srgbClr val="F2F2F2"/>
                </a:solidFill>
              </a:rPr>
              <a:t> 4}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3- else if character is “(“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push it to helper stack with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of its value, type, priority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push it to parenthesis stack for validation purpose 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/>
          <p:cNvSpPr/>
          <p:nvPr/>
        </p:nvSpPr>
        <p:spPr>
          <a:xfrm>
            <a:off x="20574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12192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8077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7056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0960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410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800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33528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9624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26670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0574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PostFix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Conversion Algorithm: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458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4</a:t>
            </a:r>
            <a:r>
              <a:rPr lang="en-US" dirty="0" smtClean="0">
                <a:solidFill>
                  <a:srgbClr val="F2F2F2"/>
                </a:solidFill>
              </a:rPr>
              <a:t>- else  character is “ )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do a while loop to pop items from helper stack and push them to postfix , until it reaches “ (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pop a “ ( “ parenthesis 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5- pop anything remained in helper stack and push it to postfix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Example: 2*(3*4</a:t>
            </a:r>
            <a:r>
              <a:rPr lang="en-US" dirty="0" smtClean="0">
                <a:solidFill>
                  <a:srgbClr val="FF6600"/>
                </a:solidFill>
              </a:rPr>
              <a:t>+</a:t>
            </a:r>
            <a:r>
              <a:rPr lang="en-US" dirty="0" smtClean="0">
                <a:solidFill>
                  <a:srgbClr val="FF6600"/>
                </a:solidFill>
              </a:rPr>
              <a:t>2) </a:t>
            </a:r>
            <a:r>
              <a:rPr lang="en-US" dirty="0" err="1" smtClean="0">
                <a:solidFill>
                  <a:srgbClr val="FF66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 2 3 4 * 2+ *</a:t>
            </a:r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2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574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670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64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76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86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9000" y="3428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006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153400" y="31996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096000" y="3275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2954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429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8006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624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67056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7818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61722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781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6096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7467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7467600" y="3275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0772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81534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7543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153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4676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74676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1295400" y="50284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096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6096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12192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2954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85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95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9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609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26670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2743200" y="5028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2133600" y="4799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0574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26670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27432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21336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7432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0574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20574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33528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39624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4038600" y="5028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3352800" y="48760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33528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39624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0386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34290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0386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3528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33528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038600" y="47236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6096000" y="4799806"/>
            <a:ext cx="381000" cy="129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/>
          <p:cNvSpPr/>
          <p:nvPr/>
        </p:nvSpPr>
        <p:spPr>
          <a:xfrm>
            <a:off x="67056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60960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60960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60960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67056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87" name="TextBox 186"/>
          <p:cNvSpPr txBox="1"/>
          <p:nvPr/>
        </p:nvSpPr>
        <p:spPr>
          <a:xfrm>
            <a:off x="61722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781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0960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0" name="TextBox 189"/>
          <p:cNvSpPr txBox="1"/>
          <p:nvPr/>
        </p:nvSpPr>
        <p:spPr>
          <a:xfrm>
            <a:off x="60960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93" name="Rectangle 192"/>
          <p:cNvSpPr/>
          <p:nvPr/>
        </p:nvSpPr>
        <p:spPr>
          <a:xfrm>
            <a:off x="80772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7543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153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0960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4800600" y="4799806"/>
            <a:ext cx="381000" cy="129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TextBox 225"/>
          <p:cNvSpPr txBox="1"/>
          <p:nvPr/>
        </p:nvSpPr>
        <p:spPr>
          <a:xfrm>
            <a:off x="48006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48006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4800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4876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486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800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3" name="TextBox 232"/>
          <p:cNvSpPr txBox="1"/>
          <p:nvPr/>
        </p:nvSpPr>
        <p:spPr>
          <a:xfrm>
            <a:off x="48006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48006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35" name="Rectangle 234"/>
          <p:cNvSpPr/>
          <p:nvPr/>
        </p:nvSpPr>
        <p:spPr>
          <a:xfrm>
            <a:off x="5410200" y="4876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5486400" y="5104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5410200" y="5714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5486400" y="5409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239" name="Rectangle 238"/>
          <p:cNvSpPr/>
          <p:nvPr/>
        </p:nvSpPr>
        <p:spPr>
          <a:xfrm>
            <a:off x="7467600" y="4723606"/>
            <a:ext cx="3810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TextBox 239"/>
          <p:cNvSpPr txBox="1"/>
          <p:nvPr/>
        </p:nvSpPr>
        <p:spPr>
          <a:xfrm>
            <a:off x="74676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41" name="TextBox 240"/>
          <p:cNvSpPr txBox="1"/>
          <p:nvPr/>
        </p:nvSpPr>
        <p:spPr>
          <a:xfrm>
            <a:off x="7467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2" name="TextBox 241"/>
          <p:cNvSpPr txBox="1"/>
          <p:nvPr/>
        </p:nvSpPr>
        <p:spPr>
          <a:xfrm>
            <a:off x="7467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3" name="TextBox 242"/>
          <p:cNvSpPr txBox="1"/>
          <p:nvPr/>
        </p:nvSpPr>
        <p:spPr>
          <a:xfrm>
            <a:off x="74676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44" name="TextBox 243"/>
          <p:cNvSpPr txBox="1"/>
          <p:nvPr/>
        </p:nvSpPr>
        <p:spPr>
          <a:xfrm>
            <a:off x="74676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7467600" y="472360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6" name="TextBox 245"/>
          <p:cNvSpPr txBox="1"/>
          <p:nvPr/>
        </p:nvSpPr>
        <p:spPr>
          <a:xfrm>
            <a:off x="7467600" y="4647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cxnSp>
        <p:nvCxnSpPr>
          <p:cNvPr id="248" name="Straight Connector 247"/>
          <p:cNvCxnSpPr/>
          <p:nvPr/>
        </p:nvCxnSpPr>
        <p:spPr>
          <a:xfrm rot="5400000">
            <a:off x="-229394" y="4876006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rot="5400000">
            <a:off x="1219200" y="4876006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rot="5400000">
            <a:off x="2590800" y="4875212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5400000">
            <a:off x="4038203" y="4724003"/>
            <a:ext cx="3810794" cy="1588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rot="5400000">
            <a:off x="5409803" y="4724003"/>
            <a:ext cx="3810794" cy="1588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304800" y="4647406"/>
            <a:ext cx="8305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53340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038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25908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371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Calculate postfix: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4582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Start reading postfix array from beginning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if it’s operator , pop 2 previous items from stack, apply the operator and push them back to 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 if it’s operand, push it to stack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Note</a:t>
            </a:r>
            <a:r>
              <a:rPr lang="en-US" dirty="0" smtClean="0">
                <a:solidFill>
                  <a:srgbClr val="F2F2F2"/>
                </a:solidFill>
              </a:rPr>
              <a:t>: Operands are in string format, and </a:t>
            </a:r>
            <a:r>
              <a:rPr lang="en-US" dirty="0" err="1" smtClean="0">
                <a:solidFill>
                  <a:srgbClr val="FF6600"/>
                </a:solidFill>
              </a:rPr>
              <a:t>bignumber.js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npm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F2F2F2"/>
                </a:solidFill>
              </a:rPr>
              <a:t>library is used to deal with Big Numbers  </a:t>
            </a:r>
          </a:p>
          <a:p>
            <a:pPr marL="285750" indent="-285750"/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Example: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2 3 4 * 2+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* </a:t>
            </a:r>
            <a:r>
              <a:rPr lang="en-US" dirty="0" err="1" smtClean="0">
                <a:solidFill>
                  <a:srgbClr val="FF66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 28</a:t>
            </a:r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6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14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6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38600" y="45720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667000" y="4267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6670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0386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4102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6670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334000" y="4800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 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6705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6781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7056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6705600" y="4800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7772400" y="39624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7848600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772400" y="47244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halkduster"/>
                <a:cs typeface="Chalkduster"/>
              </a:rPr>
              <a:t>Equlator</a:t>
            </a:r>
            <a:r>
              <a:rPr lang="en-US" sz="2800" dirty="0" smtClean="0">
                <a:latin typeface="Chalkduster"/>
                <a:cs typeface="Chalkduster"/>
              </a:rPr>
              <a:t> </a:t>
            </a:r>
            <a:r>
              <a:rPr lang="en-US" sz="2800" smtClean="0">
                <a:latin typeface="Chalkduster"/>
                <a:cs typeface="Chalkduster"/>
              </a:rPr>
              <a:t>WebApp </a:t>
            </a:r>
            <a:r>
              <a:rPr lang="en-US" sz="2800" dirty="0" smtClean="0">
                <a:latin typeface="Chalkduster"/>
                <a:cs typeface="Chalkduster"/>
              </a:rPr>
              <a:t>Demo</a:t>
            </a:r>
            <a:endParaRPr lang="en-US" sz="2800" dirty="0">
              <a:latin typeface="Chalkduster"/>
              <a:cs typeface="Chalkduster"/>
            </a:endParaRPr>
          </a:p>
        </p:txBody>
      </p:sp>
      <p:pic>
        <p:nvPicPr>
          <p:cNvPr id="4" name="Picture 3" descr="Screenshot 2016-06-06 16.26.09.png"/>
          <p:cNvPicPr>
            <a:picLocks noChangeAspect="1"/>
          </p:cNvPicPr>
          <p:nvPr/>
        </p:nvPicPr>
        <p:blipFill>
          <a:blip r:embed="rId2"/>
          <a:srcRect l="3046" t="24193" r="12683" b="16254"/>
          <a:stretch>
            <a:fillRect/>
          </a:stretch>
        </p:blipFill>
        <p:spPr>
          <a:xfrm>
            <a:off x="1371600" y="3886200"/>
            <a:ext cx="6324600" cy="2438400"/>
          </a:xfrm>
          <a:prstGeom prst="rect">
            <a:avLst/>
          </a:prstGeom>
        </p:spPr>
      </p:pic>
      <p:pic>
        <p:nvPicPr>
          <p:cNvPr id="5" name="Picture 4" descr="Screenshot 2016-06-06 16.31.36.png"/>
          <p:cNvPicPr>
            <a:picLocks noChangeAspect="1"/>
          </p:cNvPicPr>
          <p:nvPr/>
        </p:nvPicPr>
        <p:blipFill>
          <a:blip r:embed="rId3"/>
          <a:srcRect t="30769" r="1205"/>
          <a:stretch>
            <a:fillRect/>
          </a:stretch>
        </p:blipFill>
        <p:spPr>
          <a:xfrm>
            <a:off x="1371600" y="1143000"/>
            <a:ext cx="6248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Interests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00200"/>
            <a:ext cx="86106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Fields of Interests: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Pattern Mining, 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IoT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, UI Design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 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Hobbies:</a:t>
            </a:r>
            <a:endParaRPr lang="en-US" sz="2400" dirty="0" smtClean="0">
              <a:solidFill>
                <a:srgbClr val="FFFFFF"/>
              </a:solidFill>
              <a:latin typeface="Chalkboard SE Regular"/>
              <a:cs typeface="Chalkboard SE Regular"/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Playing with new technologies (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A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rduino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, Oculus 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R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ift)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Learning new skills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Watching Ted talks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Reading Books esp. Biographies/WW1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Drawing classic animation 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!</a:t>
            </a:r>
            <a:endParaRPr lang="en-US" sz="2400" dirty="0" smtClean="0">
              <a:solidFill>
                <a:srgbClr val="FFFFFF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2014-09-2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5143500" cy="6858000"/>
          </a:xfrm>
          <a:prstGeom prst="rect">
            <a:avLst/>
          </a:prstGeom>
        </p:spPr>
      </p:pic>
      <p:pic>
        <p:nvPicPr>
          <p:cNvPr id="5" name="Picture 4" descr="Photo 2014-09-06.jpeg"/>
          <p:cNvPicPr>
            <a:picLocks noChangeAspect="1"/>
          </p:cNvPicPr>
          <p:nvPr/>
        </p:nvPicPr>
        <p:blipFill>
          <a:blip r:embed="rId3"/>
          <a:srcRect l="10000" r="6667"/>
          <a:stretch>
            <a:fillRect/>
          </a:stretch>
        </p:blipFill>
        <p:spPr>
          <a:xfrm>
            <a:off x="2209800" y="0"/>
            <a:ext cx="5715000" cy="6858000"/>
          </a:xfrm>
          <a:prstGeom prst="rect">
            <a:avLst/>
          </a:prstGeom>
        </p:spPr>
      </p:pic>
      <p:pic>
        <p:nvPicPr>
          <p:cNvPr id="7" name="Picture 6" descr="10547951_10209030795946301_372952074402689989_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8" name="Picture 7" descr="10269153_10209008136179821_321452562413457952_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I’m Proud of: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he 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first ever PPM </a:t>
            </a:r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Hackathon</a:t>
            </a:r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6400800" cy="4800600"/>
          </a:xfrm>
          <a:prstGeom prst="rect">
            <a:avLst/>
          </a:prstGeom>
        </p:spPr>
      </p:pic>
      <p:pic>
        <p:nvPicPr>
          <p:cNvPr id="7" name="Picture 6" descr="Screenshot 2015-03-28 21.05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4655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981200"/>
            <a:ext cx="6223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6-06-06 11.5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I’m Proud Of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T2R : Text to Graph 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05600" y="990600"/>
            <a:ext cx="175260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05600" y="2133600"/>
            <a:ext cx="175260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Simplifying Sentences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24600" y="3352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Grammar Parser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7848600" y="3352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Semantic</a:t>
            </a:r>
          </a:p>
          <a:p>
            <a:pPr algn="ctr"/>
            <a:r>
              <a:rPr lang="en-US" sz="1400" dirty="0" smtClean="0"/>
              <a:t>Parser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7086600" y="4114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RDF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7086600" y="51054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Visualize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rot="5400000">
            <a:off x="7048500" y="2819400"/>
            <a:ext cx="304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1" idx="0"/>
          </p:cNvCxnSpPr>
          <p:nvPr/>
        </p:nvCxnSpPr>
        <p:spPr>
          <a:xfrm rot="16200000" flipH="1">
            <a:off x="7810500" y="2819400"/>
            <a:ext cx="304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0" idx="2"/>
            <a:endCxn id="12" idx="1"/>
          </p:cNvCxnSpPr>
          <p:nvPr/>
        </p:nvCxnSpPr>
        <p:spPr>
          <a:xfrm rot="16200000" flipH="1">
            <a:off x="6724650" y="4057650"/>
            <a:ext cx="457200" cy="2667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1" idx="2"/>
            <a:endCxn id="12" idx="3"/>
          </p:cNvCxnSpPr>
          <p:nvPr/>
        </p:nvCxnSpPr>
        <p:spPr>
          <a:xfrm rot="5400000">
            <a:off x="7981950" y="4057650"/>
            <a:ext cx="457200" cy="2667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3" idx="0"/>
          </p:cNvCxnSpPr>
          <p:nvPr/>
        </p:nvCxnSpPr>
        <p:spPr>
          <a:xfrm rot="5400000">
            <a:off x="7391400" y="49149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  <a:endCxn id="9" idx="0"/>
          </p:cNvCxnSpPr>
          <p:nvPr/>
        </p:nvCxnSpPr>
        <p:spPr>
          <a:xfrm rot="5400000">
            <a:off x="7467600" y="2019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81000" y="1600200"/>
            <a:ext cx="3156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http://t2rdemo.herokuapp.com</a:t>
            </a:r>
            <a:endParaRPr lang="en-US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840" r="30796" b="18881"/>
          <a:stretch/>
        </p:blipFill>
        <p:spPr>
          <a:xfrm>
            <a:off x="4267200" y="2438400"/>
            <a:ext cx="4495800" cy="4419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I’m Proud Of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762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T2R : part 2 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609600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1600" dirty="0" smtClean="0"/>
              <a:t>In Singapore there is close cooperation between medical and veterinary services which </a:t>
            </a:r>
            <a:r>
              <a:rPr lang="en-US" sz="1600" b="1" dirty="0" smtClean="0"/>
              <a:t>leads</a:t>
            </a:r>
            <a:r>
              <a:rPr lang="en-US" sz="1600" dirty="0" smtClean="0"/>
              <a:t> to good surveillance of zoonotic </a:t>
            </a:r>
            <a:r>
              <a:rPr lang="en-US" sz="1600" b="1" dirty="0" smtClean="0">
                <a:solidFill>
                  <a:srgbClr val="FF0000"/>
                </a:solidFill>
              </a:rPr>
              <a:t>diseases</a:t>
            </a:r>
            <a:r>
              <a:rPr lang="en-US" sz="1600" dirty="0" smtClean="0"/>
              <a:t> .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685800" y="1676400"/>
            <a:ext cx="990600" cy="3048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8" idx="0"/>
          </p:cNvCxnSpPr>
          <p:nvPr/>
        </p:nvCxnSpPr>
        <p:spPr>
          <a:xfrm rot="10800000">
            <a:off x="1181101" y="1676400"/>
            <a:ext cx="2057403" cy="9526"/>
          </a:xfrm>
          <a:prstGeom prst="curvedConnector4">
            <a:avLst>
              <a:gd name="adj1" fmla="val 37963"/>
              <a:gd name="adj2" fmla="val 249974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86200" y="1981200"/>
            <a:ext cx="990600" cy="3048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934200" y="1676400"/>
            <a:ext cx="838200" cy="3810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64509" y="1227950"/>
            <a:ext cx="32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in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5138737" y="-109535"/>
            <a:ext cx="9527" cy="3581400"/>
          </a:xfrm>
          <a:prstGeom prst="curvedConnector3">
            <a:avLst>
              <a:gd name="adj1" fmla="val -4499076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38701" y="1223577"/>
            <a:ext cx="74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between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95600" y="1676400"/>
            <a:ext cx="1143000" cy="3810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41"/>
          <p:cNvCxnSpPr/>
          <p:nvPr/>
        </p:nvCxnSpPr>
        <p:spPr>
          <a:xfrm rot="5400000">
            <a:off x="6870700" y="1670052"/>
            <a:ext cx="12700" cy="838200"/>
          </a:xfrm>
          <a:prstGeom prst="bentConnector4">
            <a:avLst>
              <a:gd name="adj1" fmla="val 2175000"/>
              <a:gd name="adj2" fmla="val 1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>
            <a:off x="5334000" y="2057400"/>
            <a:ext cx="1962150" cy="304800"/>
          </a:xfrm>
          <a:prstGeom prst="bentConnector3">
            <a:avLst>
              <a:gd name="adj1" fmla="val 99999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266700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is-in  Singapore-2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Singapore-2  is  LOC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between  services-11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  close-5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medical-8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veterinary-</a:t>
            </a:r>
            <a:r>
              <a:rPr lang="en-US" sz="1500" dirty="0" smtClean="0">
                <a:solidFill>
                  <a:srgbClr val="F2F2F2"/>
                </a:solidFill>
              </a:rPr>
              <a:t>10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of  diseases-19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medical-8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is  result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leads-to  surveillance-16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between  services-11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is  good-15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 cooperation-6  is  close-5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  factor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diseases-19  is  zoonotic-18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veterinary-</a:t>
            </a:r>
            <a:r>
              <a:rPr lang="en-US" sz="1500" dirty="0" smtClean="0">
                <a:solidFill>
                  <a:srgbClr val="F2F2F2"/>
                </a:solidFill>
              </a:rPr>
              <a:t>10 </a:t>
            </a:r>
            <a:endParaRPr lang="en-US" sz="1500" dirty="0" smtClean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I’m Proud Of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3716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Virtual Room Project (in progress …)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pic>
        <p:nvPicPr>
          <p:cNvPr id="7" name="Picture 6" descr="unspecifie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81200"/>
            <a:ext cx="6934200" cy="4612922"/>
          </a:xfrm>
          <a:prstGeom prst="rect">
            <a:avLst/>
          </a:prstGeom>
        </p:spPr>
      </p:pic>
      <p:pic>
        <p:nvPicPr>
          <p:cNvPr id="10" name="Picture 9" descr="clearDop.j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52625"/>
            <a:ext cx="7848600" cy="490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0668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Building Blocks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24200" y="3429000"/>
            <a:ext cx="2133600" cy="1371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Equlator</a:t>
            </a:r>
            <a:endParaRPr lang="en-US" dirty="0" smtClean="0"/>
          </a:p>
          <a:p>
            <a:pPr algn="ctr"/>
            <a:r>
              <a:rPr lang="en-US" dirty="0" err="1" smtClean="0"/>
              <a:t>node.js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1828800"/>
            <a:ext cx="1143000" cy="1371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562600" y="1828800"/>
            <a:ext cx="2133600" cy="1371600"/>
          </a:xfrm>
          <a:prstGeom prst="round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B2B App/ Web App</a:t>
            </a:r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>
            <a:off x="2514600" y="2514600"/>
            <a:ext cx="1295400" cy="914400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hape 11"/>
          <p:cNvCxnSpPr>
            <a:stCxn id="6" idx="1"/>
            <a:endCxn id="7" idx="2"/>
          </p:cNvCxnSpPr>
          <p:nvPr/>
        </p:nvCxnSpPr>
        <p:spPr>
          <a:xfrm rot="10800000">
            <a:off x="1943100" y="3200400"/>
            <a:ext cx="1181100" cy="914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/>
          <p:nvPr/>
        </p:nvCxnSpPr>
        <p:spPr>
          <a:xfrm rot="10800000" flipV="1">
            <a:off x="4495800" y="2514600"/>
            <a:ext cx="990600" cy="914400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6" idx="3"/>
            <a:endCxn id="8" idx="2"/>
          </p:cNvCxnSpPr>
          <p:nvPr/>
        </p:nvCxnSpPr>
        <p:spPr>
          <a:xfrm flipV="1">
            <a:off x="5257800" y="3200400"/>
            <a:ext cx="1371600" cy="914400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4600" y="2133600"/>
            <a:ext cx="156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POST equation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91000" y="2133600"/>
            <a:ext cx="16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POST equation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52600" y="4191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JSON Result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34000" y="4114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JSON Result</a:t>
            </a:r>
            <a:endParaRPr lang="en-US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 cap="flat" cmpd="sng" algn="ctr">
            <a:solidFill>
              <a:srgbClr val="CCFF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 cap="flat" cmpd="sng" algn="ctr">
                <a:solidFill>
                  <a:srgbClr val="CCFFCC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2F2F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" y="4800600"/>
            <a:ext cx="8153400" cy="1752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rgbClr val="CCFF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 cap="flat" cmpd="sng" algn="ctr">
                <a:solidFill>
                  <a:srgbClr val="CCFFCC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EBF1D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2590800"/>
            <a:ext cx="8153400" cy="1447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62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Equlator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Server Structure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16002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971800" y="1524000"/>
            <a:ext cx="1524000" cy="685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Equlator</a:t>
            </a:r>
            <a:r>
              <a:rPr lang="en-US" dirty="0" smtClean="0"/>
              <a:t> Engine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1981200" y="1866900"/>
            <a:ext cx="990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3400" y="28194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Parsing</a:t>
            </a:r>
          </a:p>
          <a:p>
            <a:pPr algn="ctr"/>
            <a:r>
              <a:rPr lang="en-US" dirty="0" smtClean="0"/>
              <a:t>Equation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71800" y="2819400"/>
            <a:ext cx="1524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1676400"/>
            <a:ext cx="89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Process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1200" y="2819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character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0" idx="3"/>
          </p:cNvCxnSpPr>
          <p:nvPr/>
        </p:nvCxnSpPr>
        <p:spPr>
          <a:xfrm>
            <a:off x="2057400" y="3124200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876800" y="28194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 postfix conversion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3" idx="3"/>
            <a:endCxn id="21" idx="1"/>
          </p:cNvCxnSpPr>
          <p:nvPr/>
        </p:nvCxnSpPr>
        <p:spPr>
          <a:xfrm>
            <a:off x="4495800" y="3086100"/>
            <a:ext cx="3810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239000" y="2819400"/>
            <a:ext cx="12954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Postfix Array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>
            <a:off x="6400800" y="3124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2"/>
            <a:endCxn id="10" idx="2"/>
          </p:cNvCxnSpPr>
          <p:nvPr/>
        </p:nvCxnSpPr>
        <p:spPr>
          <a:xfrm rot="5400000">
            <a:off x="3467100" y="1257300"/>
            <a:ext cx="1588" cy="4343400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6400" y="3657600"/>
            <a:ext cx="38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 to read entire equation string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29200" y="167640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Convert To Postfix</a:t>
            </a:r>
            <a:endParaRPr lang="en-US" dirty="0">
              <a:solidFill>
                <a:srgbClr val="CCFFCC"/>
              </a:solidFill>
              <a:latin typeface="Chalkboard SE Regular"/>
              <a:cs typeface="Chalkboard SE Regular"/>
            </a:endParaRPr>
          </a:p>
        </p:txBody>
      </p:sp>
      <p:cxnSp>
        <p:nvCxnSpPr>
          <p:cNvPr id="31" name="Straight Arrow Connector 30"/>
          <p:cNvCxnSpPr>
            <a:stCxn id="7" idx="3"/>
            <a:endCxn id="30" idx="1"/>
          </p:cNvCxnSpPr>
          <p:nvPr/>
        </p:nvCxnSpPr>
        <p:spPr>
          <a:xfrm flipV="1">
            <a:off x="4495800" y="1861066"/>
            <a:ext cx="533400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 rot="5400000">
            <a:off x="5845616" y="2219919"/>
            <a:ext cx="392671" cy="4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3400" y="5029200"/>
            <a:ext cx="1524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Iterate Postfix Array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81200" y="51816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character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057400" y="5524500"/>
            <a:ext cx="9144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971800" y="5029200"/>
            <a:ext cx="31242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Postfix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010400" y="4953000"/>
            <a:ext cx="15240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Stack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096000" y="5410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2"/>
            <a:endCxn id="37" idx="2"/>
          </p:cNvCxnSpPr>
          <p:nvPr/>
        </p:nvCxnSpPr>
        <p:spPr>
          <a:xfrm rot="5400000">
            <a:off x="2914650" y="4171950"/>
            <a:ext cx="1588" cy="3238500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47800" y="609600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Continue to the end of array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0400" y="4419600"/>
            <a:ext cx="190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Calculate Postfix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400800" y="2743200"/>
            <a:ext cx="72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Push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Pop</a:t>
            </a:r>
            <a:endParaRPr lang="en-US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6096000" y="5105400"/>
            <a:ext cx="72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Push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Pop</a:t>
            </a:r>
            <a:endParaRPr lang="en-US" dirty="0" smtClean="0"/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4937047" y="4403649"/>
            <a:ext cx="609602" cy="31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1195</Words>
  <Application>Microsoft Office PowerPoint</Application>
  <PresentationFormat>On-screen Show (4:3)</PresentationFormat>
  <Paragraphs>276</Paragraphs>
  <Slides>14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Hello, Intuit !</vt:lpstr>
      <vt:lpstr>Interests</vt:lpstr>
      <vt:lpstr>Slide 3</vt:lpstr>
      <vt:lpstr>I’m Proud of:</vt:lpstr>
      <vt:lpstr>I’m Proud Of</vt:lpstr>
      <vt:lpstr>Slide 6</vt:lpstr>
      <vt:lpstr>I’m Proud Of</vt:lpstr>
      <vt:lpstr>Slide 8</vt:lpstr>
      <vt:lpstr>Slide 9</vt:lpstr>
      <vt:lpstr>Slide 10</vt:lpstr>
      <vt:lpstr>Slide 11</vt:lpstr>
      <vt:lpstr>Slide 12</vt:lpstr>
      <vt:lpstr>Slide 13</vt:lpstr>
      <vt:lpstr>Equlator WebApp 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www.brainybetty.com</dc:creator>
  <cp:lastModifiedBy>Kim Hszd</cp:lastModifiedBy>
  <cp:revision>53</cp:revision>
  <dcterms:created xsi:type="dcterms:W3CDTF">2016-06-06T16:29:35Z</dcterms:created>
  <dcterms:modified xsi:type="dcterms:W3CDTF">2016-06-06T22:33:26Z</dcterms:modified>
</cp:coreProperties>
</file>